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90" r:id="rId2"/>
    <p:sldId id="1094" r:id="rId3"/>
    <p:sldId id="1099" r:id="rId4"/>
    <p:sldId id="1100" r:id="rId5"/>
    <p:sldId id="1101" r:id="rId6"/>
    <p:sldId id="1102" r:id="rId7"/>
    <p:sldId id="1071" r:id="rId8"/>
    <p:sldId id="1084" r:id="rId9"/>
    <p:sldId id="1098" r:id="rId10"/>
  </p:sldIdLst>
  <p:sldSz cx="9906000" cy="6858000" type="A4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96">
          <p15:clr>
            <a:srgbClr val="A4A3A4"/>
          </p15:clr>
        </p15:guide>
        <p15:guide id="2" orient="horz" pos="-132">
          <p15:clr>
            <a:srgbClr val="A4A3A4"/>
          </p15:clr>
        </p15:guide>
        <p15:guide id="3" orient="horz" pos="4436">
          <p15:clr>
            <a:srgbClr val="A4A3A4"/>
          </p15:clr>
        </p15:guide>
        <p15:guide id="4" orient="horz" pos="3305">
          <p15:clr>
            <a:srgbClr val="A4A3A4"/>
          </p15:clr>
        </p15:guide>
        <p15:guide id="5" orient="horz" pos="257">
          <p15:clr>
            <a:srgbClr val="A4A3A4"/>
          </p15:clr>
        </p15:guide>
        <p15:guide id="6" orient="horz" pos="868">
          <p15:clr>
            <a:srgbClr val="A4A3A4"/>
          </p15:clr>
        </p15:guide>
        <p15:guide id="7" orient="horz" pos="1822">
          <p15:clr>
            <a:srgbClr val="A4A3A4"/>
          </p15:clr>
        </p15:guide>
        <p15:guide id="8" pos="3389">
          <p15:clr>
            <a:srgbClr val="A4A3A4"/>
          </p15:clr>
        </p15:guide>
        <p15:guide id="9" pos="364">
          <p15:clr>
            <a:srgbClr val="A4A3A4"/>
          </p15:clr>
        </p15:guide>
        <p15:guide id="10" pos="5118">
          <p15:clr>
            <a:srgbClr val="A4A3A4"/>
          </p15:clr>
        </p15:guide>
        <p15:guide id="11" pos="524">
          <p15:clr>
            <a:srgbClr val="A4A3A4"/>
          </p15:clr>
        </p15:guide>
        <p15:guide id="12" pos="58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FF00"/>
    <a:srgbClr val="14C4F4"/>
    <a:srgbClr val="D60093"/>
    <a:srgbClr val="3333FF"/>
    <a:srgbClr val="CC3300"/>
    <a:srgbClr val="FFFFCC"/>
    <a:srgbClr val="FFFF00"/>
    <a:srgbClr val="EFF6FF"/>
    <a:srgbClr val="0052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7" autoAdjust="0"/>
    <p:restoredTop sz="89337" autoAdjust="0"/>
  </p:normalViewPr>
  <p:slideViewPr>
    <p:cSldViewPr snapToGrid="0">
      <p:cViewPr varScale="1">
        <p:scale>
          <a:sx n="72" d="100"/>
          <a:sy n="72" d="100"/>
        </p:scale>
        <p:origin x="1190" y="62"/>
      </p:cViewPr>
      <p:guideLst>
        <p:guide orient="horz" pos="2596"/>
        <p:guide orient="horz" pos="-132"/>
        <p:guide orient="horz" pos="4436"/>
        <p:guide orient="horz" pos="3305"/>
        <p:guide orient="horz" pos="257"/>
        <p:guide orient="horz" pos="868"/>
        <p:guide orient="horz" pos="1822"/>
        <p:guide pos="3389"/>
        <p:guide pos="364"/>
        <p:guide pos="5118"/>
        <p:guide pos="524"/>
        <p:guide pos="5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558" y="48"/>
      </p:cViewPr>
      <p:guideLst>
        <p:guide orient="horz" pos="310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25541" cy="45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487" y="0"/>
            <a:ext cx="2927129" cy="45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80223"/>
            <a:ext cx="2925541" cy="45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487" y="9380223"/>
            <a:ext cx="2927129" cy="45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6824140A-A239-4AE6-B779-2211D0DCDE7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848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3610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t" anchorCtr="0" compatLnSpc="1">
            <a:prstTxWarp prst="textNoShape">
              <a:avLst/>
            </a:prstTxWarp>
            <a:spAutoFit/>
          </a:bodyPr>
          <a:lstStyle>
            <a:lvl1pPr algn="l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88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6724065" y="0"/>
            <a:ext cx="73610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t" anchorCtr="0" compatLnSpc="1">
            <a:prstTxWarp prst="textNoShape">
              <a:avLst/>
            </a:prstTxWarp>
            <a:spAutoFit/>
          </a:bodyPr>
          <a:lstStyle>
            <a:lvl1pPr algn="r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1363" y="736600"/>
            <a:ext cx="5321300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887" y="4667226"/>
            <a:ext cx="2559803" cy="121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88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632217"/>
            <a:ext cx="73610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b" anchorCtr="0" compatLnSpc="1">
            <a:prstTxWarp prst="textNoShape">
              <a:avLst/>
            </a:prstTxWarp>
            <a:spAutoFit/>
          </a:bodyPr>
          <a:lstStyle>
            <a:lvl1pPr algn="l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88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398271" y="9632217"/>
            <a:ext cx="399404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b" anchorCtr="0" compatLnSpc="1">
            <a:prstTxWarp prst="textNoShape">
              <a:avLst/>
            </a:prstTxWarp>
            <a:spAutoFit/>
          </a:bodyPr>
          <a:lstStyle>
            <a:lvl1pPr algn="r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2DF5720-1335-4D65-853F-B8D0B2505D8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3621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631156" y="9632217"/>
            <a:ext cx="166519" cy="273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r"/>
            <a:fld id="{791991BE-7B72-45C4-92A0-316C97978B8C}" type="slidenum">
              <a:rPr lang="en-GB" altLang="fr-FR" sz="1300" smtClean="0">
                <a:solidFill>
                  <a:srgbClr val="000000"/>
                </a:solidFill>
              </a:rPr>
              <a:pPr algn="r"/>
              <a:t>1</a:t>
            </a:fld>
            <a:endParaRPr lang="en-GB" altLang="fr-FR" sz="130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36600"/>
            <a:ext cx="5321300" cy="3684588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887" y="4667226"/>
            <a:ext cx="73610" cy="25821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952390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1363" y="736600"/>
            <a:ext cx="5321300" cy="3684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DF5720-1335-4D65-853F-B8D0B2505D8D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536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DF5720-1335-4D65-853F-B8D0B2505D8D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080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DF5720-1335-4D65-853F-B8D0B2505D8D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872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 flipH="1" flipV="1">
            <a:off x="397272" y="5192714"/>
            <a:ext cx="9292034" cy="1385887"/>
          </a:xfrm>
          <a:custGeom>
            <a:avLst/>
            <a:gdLst>
              <a:gd name="T0" fmla="*/ 0 w 2906"/>
              <a:gd name="T1" fmla="*/ 2147483647 h 873"/>
              <a:gd name="T2" fmla="*/ 0 w 2906"/>
              <a:gd name="T3" fmla="*/ 0 h 873"/>
              <a:gd name="T4" fmla="*/ 2147483647 w 2906"/>
              <a:gd name="T5" fmla="*/ 0 h 87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06" h="873">
                <a:moveTo>
                  <a:pt x="0" y="873"/>
                </a:moveTo>
                <a:lnTo>
                  <a:pt x="0" y="0"/>
                </a:lnTo>
                <a:lnTo>
                  <a:pt x="2906" y="0"/>
                </a:lnTo>
              </a:path>
            </a:pathLst>
          </a:custGeom>
          <a:noFill/>
          <a:ln w="9525" cap="flat" cmpd="sng">
            <a:solidFill>
              <a:srgbClr val="004CB9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34430" y="6613526"/>
            <a:ext cx="41549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fld id="{4775633F-6661-4B15-B32E-75EA50D0215C}" type="slidenum">
              <a:rPr lang="en-US" sz="1000" smtClean="0">
                <a:solidFill>
                  <a:srgbClr val="3333CC"/>
                </a:solidFill>
                <a:cs typeface="+mn-cs"/>
              </a:rPr>
              <a:pPr algn="ctr" eaLnBrk="0" hangingPunct="0">
                <a:defRPr/>
              </a:pPr>
              <a:t>‹N°›</a:t>
            </a:fld>
            <a:endParaRPr lang="en-US" sz="2400">
              <a:solidFill>
                <a:srgbClr val="3333CC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4" name="Freeform 12"/>
          <p:cNvSpPr>
            <a:spLocks/>
          </p:cNvSpPr>
          <p:nvPr/>
        </p:nvSpPr>
        <p:spPr bwMode="auto">
          <a:xfrm>
            <a:off x="221854" y="139700"/>
            <a:ext cx="4254765" cy="1385888"/>
          </a:xfrm>
          <a:custGeom>
            <a:avLst/>
            <a:gdLst>
              <a:gd name="T0" fmla="*/ 0 w 2906"/>
              <a:gd name="T1" fmla="*/ 2147483647 h 873"/>
              <a:gd name="T2" fmla="*/ 0 w 2906"/>
              <a:gd name="T3" fmla="*/ 0 h 873"/>
              <a:gd name="T4" fmla="*/ 2147483647 w 2906"/>
              <a:gd name="T5" fmla="*/ 0 h 87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06" h="873">
                <a:moveTo>
                  <a:pt x="0" y="873"/>
                </a:moveTo>
                <a:lnTo>
                  <a:pt x="0" y="0"/>
                </a:lnTo>
                <a:lnTo>
                  <a:pt x="2906" y="0"/>
                </a:lnTo>
              </a:path>
            </a:pathLst>
          </a:custGeom>
          <a:noFill/>
          <a:ln w="9525" cap="flat" cmpd="sng">
            <a:solidFill>
              <a:srgbClr val="004CB9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26" descr="ASD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72" y="363511"/>
            <a:ext cx="1171729" cy="30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13" y="319459"/>
            <a:ext cx="866675" cy="47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</p:pic>
      <p:pic>
        <p:nvPicPr>
          <p:cNvPr id="7" name="Picture 25" descr="PDES_logo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700" y="319459"/>
            <a:ext cx="554135" cy="44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0461" y="350811"/>
            <a:ext cx="1192212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26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3683" y="363511"/>
            <a:ext cx="1431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17" descr="LOTAR_LOGO_Claim_RGB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847" y="216976"/>
            <a:ext cx="1466602" cy="54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98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2010" y="407989"/>
            <a:ext cx="8903781" cy="47281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noProof="0" dirty="0" err="1"/>
              <a:t>Cliquez</a:t>
            </a:r>
            <a:r>
              <a:rPr lang="en-US" noProof="0" dirty="0"/>
              <a:t> pour modifier le style du </a:t>
            </a:r>
            <a:r>
              <a:rPr lang="en-US" noProof="0" dirty="0" err="1"/>
              <a:t>titre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205948"/>
            <a:ext cx="8915400" cy="49202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err="1"/>
              <a:t>Cliquez</a:t>
            </a:r>
            <a:r>
              <a:rPr lang="en-US" noProof="0" dirty="0"/>
              <a:t> pour modifier les styles du </a:t>
            </a:r>
            <a:r>
              <a:rPr lang="en-US" noProof="0" dirty="0" err="1"/>
              <a:t>texte</a:t>
            </a:r>
            <a:r>
              <a:rPr lang="en-US" noProof="0" dirty="0"/>
              <a:t> du masque</a:t>
            </a:r>
          </a:p>
          <a:p>
            <a:pPr lvl="1"/>
            <a:r>
              <a:rPr lang="en-US" noProof="0" dirty="0" err="1"/>
              <a:t>Deuxième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2"/>
            <a:r>
              <a:rPr lang="en-US" noProof="0" dirty="0" err="1"/>
              <a:t>Troisième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3"/>
            <a:r>
              <a:rPr lang="en-US" noProof="0" dirty="0" err="1"/>
              <a:t>Quatrième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  <a:p>
            <a:pPr lvl="4"/>
            <a:r>
              <a:rPr lang="en-US" noProof="0" dirty="0" err="1"/>
              <a:t>Cinquième</a:t>
            </a:r>
            <a:r>
              <a:rPr lang="en-US" noProof="0" dirty="0"/>
              <a:t> </a:t>
            </a:r>
            <a:r>
              <a:rPr lang="en-US" noProof="0" dirty="0" err="1"/>
              <a:t>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6464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 userDrawn="1"/>
        </p:nvSpPr>
        <p:spPr bwMode="auto">
          <a:xfrm>
            <a:off x="586983" y="312185"/>
            <a:ext cx="85272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  <a:spAutoFit/>
          </a:bodyPr>
          <a:lstStyle>
            <a:lvl1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2pPr>
            <a:lvl3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3pPr>
            <a:lvl4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4pPr>
            <a:lvl5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5pPr>
            <a:lvl6pPr marL="4572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6pPr>
            <a:lvl7pPr marL="9144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7pPr>
            <a:lvl8pPr marL="13716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8pPr>
            <a:lvl9pPr marL="18288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9pPr>
          </a:lstStyle>
          <a:p>
            <a:r>
              <a:rPr lang="fr-FR" kern="0" dirty="0"/>
              <a:t>Agenda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490848" y="1287007"/>
            <a:ext cx="632311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noProof="0" dirty="0"/>
              <a:t>Context - Meeting objectives</a:t>
            </a:r>
          </a:p>
          <a:p>
            <a:pPr>
              <a:lnSpc>
                <a:spcPct val="200000"/>
              </a:lnSpc>
            </a:pPr>
            <a:r>
              <a:rPr lang="en-GB" noProof="0" dirty="0"/>
              <a:t>Proposed work plan and work products</a:t>
            </a:r>
          </a:p>
          <a:p>
            <a:pPr>
              <a:lnSpc>
                <a:spcPct val="200000"/>
              </a:lnSpc>
            </a:pPr>
            <a:r>
              <a:rPr lang="en-GB" noProof="0" dirty="0"/>
              <a:t>Resource plan,</a:t>
            </a:r>
            <a:r>
              <a:rPr lang="en-GB" baseline="0" noProof="0" dirty="0"/>
              <a:t> </a:t>
            </a:r>
            <a:r>
              <a:rPr lang="en-GB" noProof="0" dirty="0"/>
              <a:t>Resource</a:t>
            </a:r>
            <a:r>
              <a:rPr lang="en-GB" baseline="0" noProof="0" dirty="0"/>
              <a:t> committed by stakeholders </a:t>
            </a:r>
          </a:p>
          <a:p>
            <a:pPr>
              <a:lnSpc>
                <a:spcPct val="200000"/>
              </a:lnSpc>
            </a:pPr>
            <a:r>
              <a:rPr lang="en-GB" noProof="0" dirty="0"/>
              <a:t>Steering</a:t>
            </a:r>
            <a:r>
              <a:rPr lang="en-GB" baseline="0" noProof="0" dirty="0"/>
              <a:t> Committee Decision on Next Steps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47951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10" Type="http://schemas.openxmlformats.org/officeDocument/2006/relationships/image" Target="../media/image6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4584" y="394735"/>
            <a:ext cx="85272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Text Box 141"/>
          <p:cNvSpPr txBox="1">
            <a:spLocks noChangeArrowheads="1"/>
          </p:cNvSpPr>
          <p:nvPr/>
        </p:nvSpPr>
        <p:spPr bwMode="auto">
          <a:xfrm>
            <a:off x="9152927" y="6575426"/>
            <a:ext cx="7344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US" sz="1000" dirty="0">
                <a:solidFill>
                  <a:srgbClr val="3333CC"/>
                </a:solidFill>
                <a:cs typeface="+mn-cs"/>
              </a:rPr>
              <a:t>Slide </a:t>
            </a:r>
            <a:fld id="{8F5776F2-E7ED-4555-AB12-241AC7DD4933}" type="slidenum">
              <a:rPr lang="en-US" sz="1000" smtClean="0">
                <a:solidFill>
                  <a:srgbClr val="3333CC"/>
                </a:solidFill>
                <a:cs typeface="+mn-cs"/>
              </a:rPr>
              <a:pPr algn="ctr" eaLnBrk="0" hangingPunct="0">
                <a:defRPr/>
              </a:pPr>
              <a:t>‹N°›</a:t>
            </a:fld>
            <a:endParaRPr lang="en-US" sz="2400" dirty="0">
              <a:solidFill>
                <a:srgbClr val="3333CC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028" name="Line 144"/>
          <p:cNvSpPr>
            <a:spLocks noChangeShapeType="1"/>
          </p:cNvSpPr>
          <p:nvPr userDrawn="1"/>
        </p:nvSpPr>
        <p:spPr bwMode="auto">
          <a:xfrm>
            <a:off x="261408" y="6384158"/>
            <a:ext cx="938318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1031" name="Rectangle 151"/>
          <p:cNvSpPr>
            <a:spLocks noChangeArrowheads="1"/>
          </p:cNvSpPr>
          <p:nvPr userDrawn="1"/>
        </p:nvSpPr>
        <p:spPr bwMode="auto">
          <a:xfrm>
            <a:off x="2245667" y="6473284"/>
            <a:ext cx="1768114" cy="2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6038" rIns="90488" bIns="46038">
            <a:spAutoFit/>
          </a:bodyPr>
          <a:lstStyle>
            <a:lvl1pPr defTabSz="908050"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defTabSz="9080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0" hangingPunct="0">
              <a:defRPr/>
            </a:pPr>
            <a:r>
              <a:rPr lang="en-US" altLang="fr-FR" sz="1200" b="0" noProof="0" dirty="0">
                <a:solidFill>
                  <a:srgbClr val="0052BA"/>
                </a:solidFill>
                <a:cs typeface="+mn-cs"/>
              </a:rPr>
              <a:t>STEP AP239e3 Project</a:t>
            </a:r>
          </a:p>
        </p:txBody>
      </p:sp>
      <p:pic>
        <p:nvPicPr>
          <p:cNvPr id="11" name="Picture 26" descr="ASD_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996" y="6473443"/>
            <a:ext cx="629332" cy="1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888" y="6426505"/>
            <a:ext cx="646251" cy="35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</p:pic>
      <p:pic>
        <p:nvPicPr>
          <p:cNvPr id="8" name="Picture 25" descr="PDES_logo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376" y="6411114"/>
            <a:ext cx="405296" cy="3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0871" y="6426505"/>
            <a:ext cx="760784" cy="25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26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1655" y="6442353"/>
            <a:ext cx="972650" cy="24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" name="Picture 17" descr="LOTAR_LOGO_Claim_RGB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180" y="6384158"/>
            <a:ext cx="943694" cy="35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52" r:id="rId1"/>
    <p:sldLayoutId id="2147484937" r:id="rId2"/>
    <p:sldLayoutId id="2147484953" r:id="rId3"/>
  </p:sldLayoutIdLst>
  <p:hf hdr="0" ftr="0" dt="0"/>
  <p:txStyles>
    <p:titleStyle>
      <a:lvl1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  <a:lvl2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2pPr>
      <a:lvl3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3pPr>
      <a:lvl4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4pPr>
      <a:lvl5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5pPr>
      <a:lvl6pPr marL="4572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6pPr>
      <a:lvl7pPr marL="9144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7pPr>
      <a:lvl8pPr marL="13716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8pPr>
      <a:lvl9pPr marL="18288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9pPr>
    </p:titleStyle>
    <p:bodyStyle>
      <a:lvl1pPr marL="352425" indent="-352425" algn="l" defTabSz="858838" rtl="0" eaLnBrk="0" fontAlgn="base" hangingPunct="0">
        <a:spcBef>
          <a:spcPct val="0"/>
        </a:spcBef>
        <a:spcAft>
          <a:spcPct val="50000"/>
        </a:spcAft>
        <a:defRPr sz="1900">
          <a:solidFill>
            <a:schemeClr val="tx1"/>
          </a:solidFill>
          <a:latin typeface="+mn-lt"/>
          <a:ea typeface="+mn-ea"/>
          <a:cs typeface="+mn-cs"/>
        </a:defRPr>
      </a:lvl1pPr>
      <a:lvl2pPr marL="884238" indent="-354013" algn="l" defTabSz="858838" rtl="0" eaLnBrk="0" fontAlgn="base" hangingPunct="0">
        <a:spcBef>
          <a:spcPct val="0"/>
        </a:spcBef>
        <a:spcAft>
          <a:spcPct val="50000"/>
        </a:spcAft>
        <a:buClr>
          <a:schemeClr val="folHlink"/>
        </a:buClr>
        <a:buSzPct val="90000"/>
        <a:buFont typeface="Wingdings" pitchFamily="2" charset="2"/>
        <a:buChar char="n"/>
        <a:defRPr sz="1700">
          <a:solidFill>
            <a:schemeClr val="tx1"/>
          </a:solidFill>
          <a:latin typeface="+mn-lt"/>
        </a:defRPr>
      </a:lvl2pPr>
      <a:lvl3pPr marL="1414463" indent="-352425" algn="l" defTabSz="858838" rtl="0" eaLnBrk="0" fontAlgn="base" hangingPunct="0">
        <a:spcBef>
          <a:spcPct val="0"/>
        </a:spcBef>
        <a:spcAft>
          <a:spcPct val="20000"/>
        </a:spcAft>
        <a:buChar char="–"/>
        <a:defRPr sz="1700">
          <a:solidFill>
            <a:schemeClr val="tx1"/>
          </a:solidFill>
          <a:latin typeface="+mn-lt"/>
        </a:defRPr>
      </a:lvl3pPr>
      <a:lvl4pPr marL="1865313" indent="-273050" algn="l" defTabSz="858838" rtl="0" eaLnBrk="0" fontAlgn="base" hangingPunct="0">
        <a:spcBef>
          <a:spcPct val="0"/>
        </a:spcBef>
        <a:spcAft>
          <a:spcPct val="20000"/>
        </a:spcAft>
        <a:buChar char="•"/>
        <a:defRPr sz="1700">
          <a:solidFill>
            <a:schemeClr val="tx1"/>
          </a:solidFill>
          <a:latin typeface="+mn-lt"/>
        </a:defRPr>
      </a:lvl4pPr>
      <a:lvl5pPr marL="22796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5pPr>
      <a:lvl6pPr marL="27368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6pPr>
      <a:lvl7pPr marL="31940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7pPr>
      <a:lvl8pPr marL="36512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8pPr>
      <a:lvl9pPr marL="41084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294083" y="2313127"/>
            <a:ext cx="9305793" cy="2831544"/>
          </a:xfrm>
          <a:prstGeom prst="rect">
            <a:avLst/>
          </a:prstGeom>
          <a:solidFill>
            <a:schemeClr val="bg1">
              <a:alpha val="4313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altLang="fr-FR" sz="2000" b="1" dirty="0">
                <a:solidFill>
                  <a:srgbClr val="000066"/>
                </a:solidFill>
              </a:rPr>
              <a:t>ISO 10303 </a:t>
            </a:r>
            <a:r>
              <a:rPr lang="en-US" altLang="fr-FR" sz="2000" b="1" dirty="0" smtClean="0">
                <a:solidFill>
                  <a:srgbClr val="000066"/>
                </a:solidFill>
              </a:rPr>
              <a:t>AP </a:t>
            </a:r>
            <a:r>
              <a:rPr lang="en-US" altLang="fr-FR" sz="2000" b="1" dirty="0">
                <a:solidFill>
                  <a:srgbClr val="000066"/>
                </a:solidFill>
              </a:rPr>
              <a:t>239 ed. </a:t>
            </a:r>
            <a:r>
              <a:rPr lang="en-US" altLang="fr-FR" sz="2000" b="1" dirty="0" smtClean="0">
                <a:solidFill>
                  <a:srgbClr val="000066"/>
                </a:solidFill>
              </a:rPr>
              <a:t>3 (</a:t>
            </a:r>
            <a:r>
              <a:rPr lang="en-US" altLang="fr-FR" sz="2000" b="1" dirty="0">
                <a:solidFill>
                  <a:srgbClr val="000066"/>
                </a:solidFill>
              </a:rPr>
              <a:t>PLCS</a:t>
            </a:r>
            <a:r>
              <a:rPr lang="en-US" altLang="fr-FR" sz="2000" b="1" dirty="0" smtClean="0">
                <a:solidFill>
                  <a:srgbClr val="000066"/>
                </a:solidFill>
              </a:rPr>
              <a:t>) project</a:t>
            </a:r>
            <a:endParaRPr lang="en-US" altLang="fr-FR" sz="2000" b="1" dirty="0">
              <a:solidFill>
                <a:srgbClr val="000066"/>
              </a:solidFill>
            </a:endParaRPr>
          </a:p>
          <a:p>
            <a:r>
              <a:rPr lang="en-US" altLang="fr-FR" sz="3200" b="1" dirty="0" smtClean="0">
                <a:solidFill>
                  <a:srgbClr val="000066"/>
                </a:solidFill>
              </a:rPr>
              <a:t>Harmonization status / AP239 ed3 progress</a:t>
            </a:r>
            <a:endParaRPr lang="en-US" altLang="fr-FR" sz="2400" b="1" dirty="0">
              <a:solidFill>
                <a:srgbClr val="000066"/>
              </a:solidFill>
            </a:endParaRPr>
          </a:p>
          <a:p>
            <a:endParaRPr lang="en-US" altLang="fr-FR" sz="2400" b="1" dirty="0">
              <a:solidFill>
                <a:srgbClr val="000066"/>
              </a:solidFill>
            </a:endParaRPr>
          </a:p>
          <a:p>
            <a:endParaRPr lang="en-US" altLang="fr-FR" sz="2400" b="1" dirty="0">
              <a:solidFill>
                <a:srgbClr val="000066"/>
              </a:solidFill>
            </a:endParaRPr>
          </a:p>
          <a:p>
            <a:endParaRPr lang="en-US" altLang="fr-FR" sz="2400" b="1" dirty="0" smtClean="0">
              <a:solidFill>
                <a:srgbClr val="000066"/>
              </a:solidFill>
            </a:endParaRPr>
          </a:p>
          <a:p>
            <a:endParaRPr lang="en-US" altLang="fr-FR" sz="2400" b="1" dirty="0">
              <a:solidFill>
                <a:srgbClr val="000066"/>
              </a:solidFill>
            </a:endParaRPr>
          </a:p>
          <a:p>
            <a:r>
              <a:rPr lang="en-US" altLang="fr-FR" sz="2000" b="1" dirty="0" smtClean="0">
                <a:solidFill>
                  <a:srgbClr val="000066"/>
                </a:solidFill>
              </a:rPr>
              <a:t>AIA-ASD Collaboration call, 25 April </a:t>
            </a:r>
            <a:r>
              <a:rPr lang="en-US" altLang="fr-FR" sz="2000" b="1" dirty="0">
                <a:solidFill>
                  <a:srgbClr val="000066"/>
                </a:solidFill>
              </a:rPr>
              <a:t>2018</a:t>
            </a:r>
          </a:p>
          <a:p>
            <a:endParaRPr lang="en-US" altLang="fr-FR" sz="1600" b="1" dirty="0">
              <a:solidFill>
                <a:srgbClr val="000066"/>
              </a:solidFill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5038447" y="5692032"/>
            <a:ext cx="46607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08050" eaLnBrk="0" hangingPunct="0"/>
            <a:r>
              <a:rPr lang="en-GB" altLang="fr-FR" sz="1800" b="1" dirty="0">
                <a:solidFill>
                  <a:srgbClr val="000066"/>
                </a:solidFill>
              </a:rPr>
              <a:t>Yves Baudier (Airbus) and </a:t>
            </a:r>
          </a:p>
          <a:p>
            <a:pPr defTabSz="908050" eaLnBrk="0" hangingPunct="0"/>
            <a:r>
              <a:rPr lang="en-GB" altLang="fr-FR" sz="1800" b="1" dirty="0">
                <a:solidFill>
                  <a:srgbClr val="000066"/>
                </a:solidFill>
              </a:rPr>
              <a:t>Rick Zuray</a:t>
            </a:r>
            <a:r>
              <a:rPr lang="en-GB" altLang="fr-FR" sz="1800" dirty="0">
                <a:solidFill>
                  <a:srgbClr val="000066"/>
                </a:solidFill>
              </a:rPr>
              <a:t> </a:t>
            </a:r>
            <a:r>
              <a:rPr lang="en-GB" altLang="fr-FR" sz="1800" b="1" dirty="0">
                <a:solidFill>
                  <a:srgbClr val="000066"/>
                </a:solidFill>
              </a:rPr>
              <a:t>(Boeing), Project Co-Leaders  </a:t>
            </a:r>
          </a:p>
        </p:txBody>
      </p:sp>
      <p:pic>
        <p:nvPicPr>
          <p:cNvPr id="4" name="Picture 7" descr="C:\Users\rbn\Documents\images\plcs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275" y="3152876"/>
            <a:ext cx="927411" cy="6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7568" y="268303"/>
            <a:ext cx="9853109" cy="676275"/>
          </a:xfrm>
        </p:spPr>
        <p:txBody>
          <a:bodyPr lIns="0" rIns="0">
            <a:noAutofit/>
          </a:bodyPr>
          <a:lstStyle/>
          <a:p>
            <a:r>
              <a:rPr lang="en-US" sz="2400" b="1" dirty="0"/>
              <a:t>Key objective for the A&amp;D industry: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1800" dirty="0"/>
              <a:t>To enable the digital thread: Design / Simulation &lt;=&gt; Manufacturing &lt;=&gt; Support 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/>
          <a:lstStyle/>
          <a:p>
            <a:fld id="{5B2B6CFE-E656-428F-A09E-EDBE6ED80CEA}" type="slidenum">
              <a:rPr lang="en-US" sz="1600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sz="16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63" y="1282700"/>
            <a:ext cx="4533750" cy="31673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5061" y="3186621"/>
            <a:ext cx="5725616" cy="3119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Rectangle à coins arrondis 9"/>
          <p:cNvSpPr/>
          <p:nvPr/>
        </p:nvSpPr>
        <p:spPr>
          <a:xfrm>
            <a:off x="4615713" y="1204041"/>
            <a:ext cx="5256000" cy="1222167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</a:rPr>
              <a:t>Strong opportunity to set up</a:t>
            </a:r>
            <a:br>
              <a:rPr lang="en-US" sz="1600" dirty="0">
                <a:solidFill>
                  <a:prstClr val="black"/>
                </a:solidFill>
              </a:rPr>
            </a:br>
            <a:r>
              <a:rPr lang="en-US" sz="1600" dirty="0">
                <a:solidFill>
                  <a:prstClr val="black"/>
                </a:solidFill>
              </a:rPr>
              <a:t> the STEP PLM backbone across the life cycle with the </a:t>
            </a:r>
            <a:r>
              <a:rPr lang="en-US" sz="1600" b="1" u="sng" dirty="0">
                <a:solidFill>
                  <a:prstClr val="black"/>
                </a:solidFill>
              </a:rPr>
              <a:t>finalization of the PDM-CM and Req. ,V&amp;V harmonization in the STEP modular architecture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0106" y="4546043"/>
            <a:ext cx="1654955" cy="17493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8324" y="4919404"/>
            <a:ext cx="2259806" cy="1002998"/>
          </a:xfrm>
          <a:prstGeom prst="wedgeRectCallout">
            <a:avLst>
              <a:gd name="adj1" fmla="val 55681"/>
              <a:gd name="adj2" fmla="val -16272"/>
            </a:avLst>
          </a:prstGeom>
          <a:solidFill>
            <a:srgbClr val="FFFF6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Close consistency of </a:t>
            </a:r>
            <a:b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STEP AP242 and AP209 </a:t>
            </a:r>
            <a:b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</a:rPr>
            </a:br>
            <a: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for MBD </a:t>
            </a:r>
            <a: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  <a:sym typeface="Wingdings" panose="05000000000000000000" pitchFamily="2" charset="2"/>
              </a:rPr>
              <a:t> MB Simulation </a:t>
            </a:r>
            <a:r>
              <a:rPr lang="en-US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associativity 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3163008" y="1621305"/>
            <a:ext cx="1167307" cy="338554"/>
          </a:xfrm>
          <a:prstGeom prst="rect">
            <a:avLst/>
          </a:prstGeom>
          <a:solidFill>
            <a:srgbClr val="FFFF66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 err="1">
                <a:solidFill>
                  <a:srgbClr val="E7E6E6">
                    <a:lumMod val="10000"/>
                  </a:srgbClr>
                </a:solidFill>
                <a:latin typeface="Calibri"/>
                <a:cs typeface="+mn-cs"/>
              </a:rPr>
              <a:t>CIMdata</a:t>
            </a:r>
            <a:r>
              <a:rPr lang="en-US" sz="800" b="1" dirty="0">
                <a:solidFill>
                  <a:srgbClr val="E7E6E6">
                    <a:lumMod val="10000"/>
                  </a:srgbClr>
                </a:solidFill>
                <a:latin typeface="Calibri"/>
                <a:cs typeface="+mn-cs"/>
              </a:rPr>
              <a:t> PLM roadmap</a:t>
            </a:r>
            <a:br>
              <a:rPr lang="en-US" sz="800" b="1" dirty="0">
                <a:solidFill>
                  <a:srgbClr val="E7E6E6">
                    <a:lumMod val="10000"/>
                  </a:srgbClr>
                </a:solidFill>
                <a:latin typeface="Calibri"/>
                <a:cs typeface="+mn-cs"/>
              </a:rPr>
            </a:br>
            <a:r>
              <a:rPr lang="en-US" sz="800" b="1" dirty="0">
                <a:solidFill>
                  <a:srgbClr val="E7E6E6">
                    <a:lumMod val="10000"/>
                  </a:srgbClr>
                </a:solidFill>
                <a:latin typeface="Calibri"/>
                <a:cs typeface="+mn-cs"/>
              </a:rPr>
              <a:t>17 Oct. 2017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5014122" y="2621265"/>
            <a:ext cx="4604337" cy="528794"/>
          </a:xfrm>
          <a:prstGeom prst="rect">
            <a:avLst/>
          </a:prstGeom>
          <a:noFill/>
        </p:spPr>
        <p:txBody>
          <a:bodyPr wrap="none" tIns="36000" b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black"/>
                </a:solidFill>
                <a:latin typeface="Calibri"/>
                <a:cs typeface="+mn-cs"/>
              </a:rPr>
              <a:t>Goal of the AP242 ed2 “PDM Harmonization” WG</a:t>
            </a:r>
            <a:br>
              <a:rPr lang="en-US" sz="1600" b="1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US" sz="1600" b="1" dirty="0">
                <a:solidFill>
                  <a:prstClr val="black"/>
                </a:solidFill>
                <a:latin typeface="Calibri"/>
                <a:cs typeface="+mn-cs"/>
              </a:rPr>
              <a:t>coordinated with the AP239 ed3 “PDM </a:t>
            </a:r>
            <a:r>
              <a:rPr lang="en-US" sz="1600" b="1" dirty="0" err="1">
                <a:solidFill>
                  <a:prstClr val="black"/>
                </a:solidFill>
                <a:latin typeface="Calibri"/>
                <a:cs typeface="+mn-cs"/>
              </a:rPr>
              <a:t>Harmo</a:t>
            </a:r>
            <a:r>
              <a:rPr lang="en-US" sz="1600" b="1" dirty="0">
                <a:solidFill>
                  <a:prstClr val="black"/>
                </a:solidFill>
                <a:latin typeface="Calibri"/>
                <a:cs typeface="+mn-cs"/>
              </a:rPr>
              <a:t>.” WG</a:t>
            </a:r>
          </a:p>
        </p:txBody>
      </p:sp>
    </p:spTree>
    <p:extLst>
      <p:ext uri="{BB962C8B-B14F-4D97-AF65-F5344CB8AC3E}">
        <p14:creationId xmlns:p14="http://schemas.microsoft.com/office/powerpoint/2010/main" val="1762872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 targets in 2018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b="1" dirty="0" smtClean="0"/>
              <a:t>Harmonization</a:t>
            </a:r>
          </a:p>
          <a:p>
            <a:pPr marL="989013" lvl="1" indent="-457200"/>
            <a:r>
              <a:rPr lang="en-GB" dirty="0" smtClean="0"/>
              <a:t>Objective is to harmonise the part of the Core Information Model that is used by both AP242 and AP239, to ensure interoperability and consistency</a:t>
            </a:r>
          </a:p>
          <a:p>
            <a:pPr marL="989013" lvl="1" indent="-457200"/>
            <a:r>
              <a:rPr lang="en-GB" dirty="0" smtClean="0"/>
              <a:t>Work is organised by “Core Technical Capabilities” (CTCs) </a:t>
            </a:r>
          </a:p>
          <a:p>
            <a:pPr marL="989013" lvl="1" indent="-457200"/>
            <a:r>
              <a:rPr lang="en-GB" dirty="0" smtClean="0"/>
              <a:t>Deadline for this work is: August 2018 </a:t>
            </a:r>
            <a:r>
              <a:rPr lang="en-GB" sz="1200" dirty="0" smtClean="0"/>
              <a:t>(for integration in STEP SMRL V10)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GB" b="1" dirty="0" smtClean="0"/>
              <a:t>AP239 (PLCS) ed3 Draft International Standard (DIS)</a:t>
            </a:r>
          </a:p>
          <a:p>
            <a:pPr marL="989013" lvl="1" indent="-457200"/>
            <a:r>
              <a:rPr lang="en-GB" dirty="0"/>
              <a:t>Objective is to deliver a new version of PLCS that builds on OASIS PLCS and conforms to the STEP Enhanced </a:t>
            </a:r>
            <a:r>
              <a:rPr lang="en-GB" dirty="0" smtClean="0"/>
              <a:t>Architecture </a:t>
            </a:r>
          </a:p>
          <a:p>
            <a:pPr marL="989013" lvl="1" indent="-457200"/>
            <a:r>
              <a:rPr lang="en-GB" dirty="0" smtClean="0"/>
              <a:t>Work includes development of PLCS-specific CTCs and development of a PLCS Domain Model and associated mappings.</a:t>
            </a:r>
          </a:p>
          <a:p>
            <a:pPr marL="989013" lvl="1" indent="-457200"/>
            <a:r>
              <a:rPr lang="en-GB" dirty="0" smtClean="0"/>
              <a:t>Deadline for this work is: December 2018 </a:t>
            </a:r>
            <a:r>
              <a:rPr lang="en-GB" sz="1200" dirty="0" smtClean="0"/>
              <a:t>(ISO constraint for a 4-year project) </a:t>
            </a:r>
            <a:endParaRPr lang="en-GB" sz="1200" dirty="0"/>
          </a:p>
          <a:p>
            <a:pPr marL="989013" lvl="1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955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Harmonization status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This work requires involvement from PLCS community/experts and Logistic Support experts</a:t>
            </a:r>
            <a:r>
              <a:rPr lang="en-GB" sz="1600" dirty="0" smtClean="0"/>
              <a:t> </a:t>
            </a:r>
            <a:r>
              <a:rPr lang="en-GB" sz="1400" dirty="0" smtClean="0"/>
              <a:t>(e.g. contracts to </a:t>
            </a:r>
            <a:r>
              <a:rPr lang="en-GB" sz="1400" dirty="0" err="1" smtClean="0"/>
              <a:t>Eurostep</a:t>
            </a:r>
            <a:r>
              <a:rPr lang="en-GB" sz="1400" dirty="0" smtClean="0"/>
              <a:t>, SAAB, </a:t>
            </a:r>
            <a:r>
              <a:rPr lang="en-GB" sz="1400" dirty="0" err="1" smtClean="0"/>
              <a:t>MtiK</a:t>
            </a:r>
            <a:r>
              <a:rPr lang="en-GB" sz="1400" dirty="0" smtClean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2018 </a:t>
            </a:r>
            <a:r>
              <a:rPr lang="en-GB" dirty="0" err="1" smtClean="0"/>
              <a:t>SoWs</a:t>
            </a:r>
            <a:r>
              <a:rPr lang="en-GB" dirty="0" smtClean="0"/>
              <a:t> established to contract the experts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2018 activities have started using </a:t>
            </a:r>
            <a:r>
              <a:rPr lang="en-GB" dirty="0" err="1" smtClean="0"/>
              <a:t>AFNeT</a:t>
            </a:r>
            <a:r>
              <a:rPr lang="en-GB" dirty="0" smtClean="0"/>
              <a:t> resources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Workshop at </a:t>
            </a:r>
            <a:r>
              <a:rPr lang="en-GB" dirty="0" err="1" smtClean="0"/>
              <a:t>AFNeT</a:t>
            </a:r>
            <a:r>
              <a:rPr lang="en-GB" dirty="0" smtClean="0"/>
              <a:t>, Paris, 18-19 April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To achieve the work by August, additional resources are needed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PDES expected to contract the experts for the work from June 2018.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916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2682132" y="1625104"/>
            <a:ext cx="4169209" cy="394057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744322" eaLnBrk="0" hangingPunct="0">
              <a:buClr>
                <a:srgbClr val="000000"/>
              </a:buClr>
              <a:buSzPct val="90000"/>
            </a:pPr>
            <a:endParaRPr lang="fr-FR" sz="1547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6991" y="700231"/>
            <a:ext cx="9472992" cy="373426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954" dirty="0"/>
              <a:t>STEP Core Technical Capabilities </a:t>
            </a:r>
            <a:r>
              <a:rPr lang="en-GB" sz="1628" dirty="0"/>
              <a:t>used by AP242 ed2 and AP239 ed3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844476" y="3215797"/>
            <a:ext cx="1808026" cy="285196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>
                <a:solidFill>
                  <a:prstClr val="black"/>
                </a:solidFill>
                <a:latin typeface="Calibri"/>
                <a:cs typeface="+mn-cs"/>
              </a:rPr>
              <a:t>Requirement Management, V&amp;V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44476" y="2434380"/>
            <a:ext cx="1800000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 dirty="0">
                <a:solidFill>
                  <a:prstClr val="black"/>
                </a:solidFill>
                <a:latin typeface="Calibri"/>
                <a:cs typeface="+mn-cs"/>
              </a:rPr>
              <a:t>Work Management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833779" y="4268587"/>
            <a:ext cx="1799661" cy="36545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 dirty="0">
                <a:solidFill>
                  <a:prstClr val="black"/>
                </a:solidFill>
                <a:latin typeface="Calibri"/>
                <a:cs typeface="+mn-cs"/>
              </a:rPr>
              <a:t>Product Specification and  Configuration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33779" y="4759446"/>
            <a:ext cx="1799662" cy="351597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 dirty="0">
                <a:solidFill>
                  <a:prstClr val="black"/>
                </a:solidFill>
                <a:latin typeface="Calibri"/>
                <a:cs typeface="+mn-cs"/>
              </a:rPr>
              <a:t>Product Data Management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435494" y="2860034"/>
            <a:ext cx="2008325" cy="29303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Process Plan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416517" y="2102033"/>
            <a:ext cx="2027304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Mating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416516" y="1723032"/>
            <a:ext cx="2027302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Material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435493" y="2481034"/>
            <a:ext cx="2008327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Kinematics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852840" y="2069854"/>
            <a:ext cx="1799662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Individual Part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858125" y="4498486"/>
            <a:ext cx="1787094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Document Management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435493" y="3603067"/>
            <a:ext cx="2008327" cy="422521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Composite Structural Shape and Structure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845217" y="1710566"/>
            <a:ext cx="1800000" cy="672515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40" b="1" kern="0" dirty="0">
                <a:solidFill>
                  <a:schemeClr val="bg1"/>
                </a:solidFill>
                <a:latin typeface="Calibri"/>
              </a:rPr>
              <a:t>Common resources </a:t>
            </a:r>
          </a:p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33" b="1" kern="0" dirty="0">
                <a:solidFill>
                  <a:schemeClr val="bg1"/>
                </a:solidFill>
                <a:latin typeface="Calibri"/>
              </a:rPr>
              <a:t>Incl.: Classification, Date &amp; Time</a:t>
            </a:r>
          </a:p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33" b="1" kern="0" dirty="0">
                <a:solidFill>
                  <a:schemeClr val="bg1"/>
                </a:solidFill>
                <a:latin typeface="Calibri"/>
              </a:rPr>
              <a:t>Effectivity, Property, </a:t>
            </a:r>
          </a:p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33" b="1" kern="0" dirty="0">
                <a:solidFill>
                  <a:schemeClr val="bg1"/>
                </a:solidFill>
                <a:latin typeface="Calibri"/>
              </a:rPr>
              <a:t>Condition, State,</a:t>
            </a:r>
          </a:p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733" b="1" kern="0" dirty="0">
                <a:solidFill>
                  <a:schemeClr val="bg1"/>
                </a:solidFill>
                <a:latin typeface="Calibri"/>
              </a:rPr>
              <a:t>Identification, name &amp; description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858124" y="4873261"/>
            <a:ext cx="1787094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Breakdown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852841" y="1710566"/>
            <a:ext cx="1799662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Activity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451167" y="4100767"/>
            <a:ext cx="2015993" cy="393383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 dirty="0">
                <a:solidFill>
                  <a:prstClr val="black"/>
                </a:solidFill>
                <a:latin typeface="Calibri"/>
                <a:cs typeface="+mn-cs"/>
              </a:rPr>
              <a:t>Shape Association and Structure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16517" y="3239034"/>
            <a:ext cx="2027304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</a:rPr>
              <a:t>Electrical Harness</a:t>
            </a:r>
            <a:endParaRPr lang="en-US" sz="977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451166" y="4587023"/>
            <a:ext cx="2015993" cy="444024"/>
          </a:xfrm>
          <a:prstGeom prst="rect">
            <a:avLst/>
          </a:prstGeom>
          <a:ln>
            <a:prstDash val="dash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schemeClr val="tx1"/>
                </a:solidFill>
                <a:latin typeface="Calibri"/>
              </a:rPr>
              <a:t>3D geometry</a:t>
            </a:r>
            <a:endParaRPr lang="en-US" sz="977" b="1" kern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63" name="ZoneTexte 6"/>
          <p:cNvSpPr txBox="1"/>
          <p:nvPr/>
        </p:nvSpPr>
        <p:spPr>
          <a:xfrm>
            <a:off x="2623071" y="1179138"/>
            <a:ext cx="4307305" cy="26776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140" b="1" dirty="0">
                <a:solidFill>
                  <a:schemeClr val="tx1"/>
                </a:solidFill>
              </a:rPr>
              <a:t>CTCs shared between AP239 ed3 and AP242 ed2</a:t>
            </a:r>
          </a:p>
        </p:txBody>
      </p:sp>
      <p:cxnSp>
        <p:nvCxnSpPr>
          <p:cNvPr id="56" name="Straight Arrow Connector 55"/>
          <p:cNvCxnSpPr>
            <a:stCxn id="63" idx="2"/>
            <a:endCxn id="6" idx="0"/>
          </p:cNvCxnSpPr>
          <p:nvPr/>
        </p:nvCxnSpPr>
        <p:spPr bwMode="auto">
          <a:xfrm flipH="1">
            <a:off x="4766737" y="1446904"/>
            <a:ext cx="9987" cy="178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ZoneTexte 54"/>
          <p:cNvSpPr txBox="1"/>
          <p:nvPr/>
        </p:nvSpPr>
        <p:spPr>
          <a:xfrm>
            <a:off x="7243529" y="1179137"/>
            <a:ext cx="264931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40" b="1" dirty="0">
                <a:solidFill>
                  <a:schemeClr val="tx1"/>
                </a:solidFill>
              </a:rPr>
              <a:t>AP242 ed2 specific CTCs</a:t>
            </a:r>
            <a:br>
              <a:rPr lang="en-GB" sz="1140" b="1" dirty="0">
                <a:solidFill>
                  <a:schemeClr val="tx1"/>
                </a:solidFill>
              </a:rPr>
            </a:br>
            <a:r>
              <a:rPr lang="en-GB" sz="1140" b="1" dirty="0">
                <a:solidFill>
                  <a:schemeClr val="tx1"/>
                </a:solidFill>
              </a:rPr>
              <a:t> </a:t>
            </a:r>
            <a:r>
              <a:rPr lang="en-GB" sz="855" dirty="0">
                <a:solidFill>
                  <a:schemeClr val="tx1"/>
                </a:solidFill>
              </a:rPr>
              <a:t>(to be validated)</a:t>
            </a:r>
            <a:endParaRPr lang="en-GB" sz="1140" dirty="0">
              <a:solidFill>
                <a:schemeClr val="tx1"/>
              </a:solidFill>
            </a:endParaRPr>
          </a:p>
        </p:txBody>
      </p:sp>
      <p:cxnSp>
        <p:nvCxnSpPr>
          <p:cNvPr id="66" name="Straight Arrow Connector 65"/>
          <p:cNvCxnSpPr/>
          <p:nvPr/>
        </p:nvCxnSpPr>
        <p:spPr bwMode="auto">
          <a:xfrm flipH="1">
            <a:off x="8459163" y="1433548"/>
            <a:ext cx="2326" cy="1955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7280732" y="1170009"/>
            <a:ext cx="2247580" cy="23807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744322" eaLnBrk="0" hangingPunct="0">
              <a:buClr>
                <a:srgbClr val="000000"/>
              </a:buClr>
              <a:buSzPct val="90000"/>
            </a:pPr>
            <a:endParaRPr lang="en-US" sz="1547"/>
          </a:p>
        </p:txBody>
      </p:sp>
      <p:sp>
        <p:nvSpPr>
          <p:cNvPr id="86" name="Rectangle 85"/>
          <p:cNvSpPr/>
          <p:nvPr/>
        </p:nvSpPr>
        <p:spPr>
          <a:xfrm>
            <a:off x="2858123" y="3748934"/>
            <a:ext cx="1787095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</a:rPr>
              <a:t>Message</a:t>
            </a:r>
            <a:endParaRPr lang="en-US" sz="977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7182665" y="1628863"/>
            <a:ext cx="2557682" cy="363901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744322" eaLnBrk="0" hangingPunct="0">
              <a:buClr>
                <a:srgbClr val="000000"/>
              </a:buClr>
              <a:buSzPct val="90000"/>
            </a:pPr>
            <a:endParaRPr lang="fr-FR" sz="1547"/>
          </a:p>
        </p:txBody>
      </p:sp>
      <p:sp>
        <p:nvSpPr>
          <p:cNvPr id="90" name="Rectangle 89"/>
          <p:cNvSpPr/>
          <p:nvPr/>
        </p:nvSpPr>
        <p:spPr>
          <a:xfrm>
            <a:off x="2858122" y="2487467"/>
            <a:ext cx="1800000" cy="773718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</a:rPr>
              <a:t>Management resources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733" b="1" kern="0" dirty="0">
                <a:solidFill>
                  <a:prstClr val="black"/>
                </a:solidFill>
                <a:latin typeface="Calibri"/>
              </a:rPr>
              <a:t>Incl.: Person, organization and Address, Approval/Certification, Information rights, Contract and project</a:t>
            </a:r>
          </a:p>
        </p:txBody>
      </p:sp>
      <p:sp>
        <p:nvSpPr>
          <p:cNvPr id="91" name="Rectangle 90"/>
          <p:cNvSpPr/>
          <p:nvPr/>
        </p:nvSpPr>
        <p:spPr>
          <a:xfrm>
            <a:off x="4852840" y="2811173"/>
            <a:ext cx="1799663" cy="319821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Planned and evaluated characteristics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4844477" y="3748130"/>
            <a:ext cx="1799662" cy="379403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 dirty="0">
                <a:solidFill>
                  <a:prstClr val="black"/>
                </a:solidFill>
                <a:latin typeface="Calibri"/>
                <a:cs typeface="+mn-cs"/>
              </a:rPr>
              <a:t>Representation and external element reference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52310" y="2550468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Probability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52310" y="2137038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Risk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52310" y="3790757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Slot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852503" y="5249886"/>
            <a:ext cx="1791635" cy="251557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Interface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52310" y="1723609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Planning, scheduling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52310" y="2963898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77" b="1" kern="0" dirty="0">
                <a:solidFill>
                  <a:prstClr val="black"/>
                </a:solidFill>
                <a:latin typeface="Calibri"/>
                <a:cs typeface="+mn-cs"/>
              </a:rPr>
              <a:t>Task description</a:t>
            </a:r>
            <a:endParaRPr lang="en-US" sz="977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52310" y="4210073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defTabSz="74432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77" b="1" kern="0" dirty="0">
                <a:solidFill>
                  <a:prstClr val="black"/>
                </a:solidFill>
                <a:latin typeface="Calibri"/>
                <a:cs typeface="+mn-cs"/>
              </a:rPr>
              <a:t>Observation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52310" y="3377328"/>
            <a:ext cx="1588526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</a:rPr>
              <a:t>Resources</a:t>
            </a:r>
            <a:endParaRPr lang="en-US" sz="977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858122" y="5258233"/>
            <a:ext cx="1787095" cy="233117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</a:rPr>
              <a:t>Analysis</a:t>
            </a:r>
            <a:endParaRPr lang="en-US" sz="977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60869" y="1168192"/>
            <a:ext cx="2351026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40" b="1" dirty="0">
                <a:solidFill>
                  <a:schemeClr val="tx1"/>
                </a:solidFill>
              </a:rPr>
              <a:t>AP239 ed3 specific CTCs</a:t>
            </a:r>
            <a:br>
              <a:rPr lang="en-GB" sz="1140" b="1" dirty="0">
                <a:solidFill>
                  <a:schemeClr val="tx1"/>
                </a:solidFill>
              </a:rPr>
            </a:br>
            <a:r>
              <a:rPr lang="en-GB" sz="1140" b="1" dirty="0">
                <a:solidFill>
                  <a:schemeClr val="tx1"/>
                </a:solidFill>
              </a:rPr>
              <a:t> </a:t>
            </a:r>
            <a:r>
              <a:rPr lang="en-GB" sz="855" dirty="0">
                <a:solidFill>
                  <a:schemeClr val="tx1"/>
                </a:solidFill>
              </a:rPr>
              <a:t>(to be validated)</a:t>
            </a:r>
            <a:endParaRPr lang="en-GB" sz="1140" dirty="0">
              <a:solidFill>
                <a:schemeClr val="tx1"/>
              </a:solidFill>
            </a:endParaRPr>
          </a:p>
        </p:txBody>
      </p:sp>
      <p:cxnSp>
        <p:nvCxnSpPr>
          <p:cNvPr id="68" name="Straight Arrow Connector 59"/>
          <p:cNvCxnSpPr/>
          <p:nvPr/>
        </p:nvCxnSpPr>
        <p:spPr bwMode="auto">
          <a:xfrm flipH="1">
            <a:off x="1236746" y="1433548"/>
            <a:ext cx="2326" cy="1955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71566" y="1159063"/>
            <a:ext cx="2313825" cy="23807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744322" eaLnBrk="0" hangingPunct="0">
              <a:buClr>
                <a:srgbClr val="000000"/>
              </a:buClr>
              <a:buSzPct val="90000"/>
            </a:pPr>
            <a:endParaRPr lang="en-US" sz="1547"/>
          </a:p>
        </p:txBody>
      </p:sp>
      <p:sp>
        <p:nvSpPr>
          <p:cNvPr id="70" name="Rectangle 69"/>
          <p:cNvSpPr/>
          <p:nvPr/>
        </p:nvSpPr>
        <p:spPr bwMode="auto">
          <a:xfrm>
            <a:off x="225288" y="1628863"/>
            <a:ext cx="2001078" cy="304840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744322" eaLnBrk="0" hangingPunct="0">
              <a:buClr>
                <a:srgbClr val="000000"/>
              </a:buClr>
              <a:buSzPct val="90000"/>
            </a:pPr>
            <a:endParaRPr lang="fr-FR" sz="1547"/>
          </a:p>
        </p:txBody>
      </p:sp>
      <p:sp>
        <p:nvSpPr>
          <p:cNvPr id="71" name="Rectangle 70"/>
          <p:cNvSpPr/>
          <p:nvPr/>
        </p:nvSpPr>
        <p:spPr>
          <a:xfrm>
            <a:off x="2858124" y="4123710"/>
            <a:ext cx="1787094" cy="293034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58607" tIns="0" rIns="58607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977" b="1" kern="0" dirty="0">
                <a:solidFill>
                  <a:prstClr val="black"/>
                </a:solidFill>
                <a:latin typeface="Calibri"/>
              </a:rPr>
              <a:t>Delta change</a:t>
            </a:r>
            <a:endParaRPr lang="en-US" sz="977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537580" y="5745306"/>
            <a:ext cx="3705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Remaining CTCs to be developed by August 2018</a:t>
            </a:r>
            <a:endParaRPr lang="en-GB" sz="1200" dirty="0"/>
          </a:p>
        </p:txBody>
      </p:sp>
      <p:sp>
        <p:nvSpPr>
          <p:cNvPr id="59" name="ZoneTexte 58"/>
          <p:cNvSpPr txBox="1"/>
          <p:nvPr/>
        </p:nvSpPr>
        <p:spPr>
          <a:xfrm rot="16200000">
            <a:off x="1677790" y="2073505"/>
            <a:ext cx="16840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Done, except Condition and Property (partial)</a:t>
            </a:r>
            <a:endParaRPr lang="en-GB" sz="1100" dirty="0"/>
          </a:p>
        </p:txBody>
      </p:sp>
      <p:sp>
        <p:nvSpPr>
          <p:cNvPr id="5" name="Forme libre 4"/>
          <p:cNvSpPr/>
          <p:nvPr/>
        </p:nvSpPr>
        <p:spPr bwMode="auto">
          <a:xfrm>
            <a:off x="2551814" y="2892056"/>
            <a:ext cx="4465674" cy="2796363"/>
          </a:xfrm>
          <a:custGeom>
            <a:avLst/>
            <a:gdLst>
              <a:gd name="connsiteX0" fmla="*/ 31898 w 4465674"/>
              <a:gd name="connsiteY0" fmla="*/ 2785730 h 2796363"/>
              <a:gd name="connsiteX1" fmla="*/ 4465674 w 4465674"/>
              <a:gd name="connsiteY1" fmla="*/ 2796363 h 2796363"/>
              <a:gd name="connsiteX2" fmla="*/ 4444409 w 4465674"/>
              <a:gd name="connsiteY2" fmla="*/ 744279 h 2796363"/>
              <a:gd name="connsiteX3" fmla="*/ 2179674 w 4465674"/>
              <a:gd name="connsiteY3" fmla="*/ 723014 h 2796363"/>
              <a:gd name="connsiteX4" fmla="*/ 2179674 w 4465674"/>
              <a:gd name="connsiteY4" fmla="*/ 0 h 2796363"/>
              <a:gd name="connsiteX5" fmla="*/ 223284 w 4465674"/>
              <a:gd name="connsiteY5" fmla="*/ 10632 h 2796363"/>
              <a:gd name="connsiteX6" fmla="*/ 223284 w 4465674"/>
              <a:gd name="connsiteY6" fmla="*/ 765544 h 2796363"/>
              <a:gd name="connsiteX7" fmla="*/ 0 w 4465674"/>
              <a:gd name="connsiteY7" fmla="*/ 765544 h 2796363"/>
              <a:gd name="connsiteX8" fmla="*/ 31898 w 4465674"/>
              <a:gd name="connsiteY8" fmla="*/ 2785730 h 279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65674" h="2796363">
                <a:moveTo>
                  <a:pt x="31898" y="2785730"/>
                </a:moveTo>
                <a:lnTo>
                  <a:pt x="4465674" y="2796363"/>
                </a:lnTo>
                <a:lnTo>
                  <a:pt x="4444409" y="744279"/>
                </a:lnTo>
                <a:lnTo>
                  <a:pt x="2179674" y="723014"/>
                </a:lnTo>
                <a:lnTo>
                  <a:pt x="2179674" y="0"/>
                </a:lnTo>
                <a:lnTo>
                  <a:pt x="223284" y="10632"/>
                </a:lnTo>
                <a:lnTo>
                  <a:pt x="223284" y="765544"/>
                </a:lnTo>
                <a:lnTo>
                  <a:pt x="0" y="765544"/>
                </a:lnTo>
                <a:cubicBezTo>
                  <a:pt x="3544" y="1438939"/>
                  <a:pt x="7089" y="2112335"/>
                  <a:pt x="31898" y="2785730"/>
                </a:cubicBezTo>
                <a:close/>
              </a:path>
            </a:pathLst>
          </a:cu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fr-FR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22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AP239 ed3 project progress 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After several Steering Committees in 2017 and 13 March 2018</a:t>
            </a:r>
            <a:r>
              <a:rPr lang="en-GB" sz="1800" dirty="0" smtClean="0"/>
              <a:t>, decision to </a:t>
            </a:r>
            <a:r>
              <a:rPr lang="en-GB" sz="1800" b="1" dirty="0" smtClean="0"/>
              <a:t>reduce the technical objective to the minimum</a:t>
            </a:r>
            <a:r>
              <a:rPr lang="en-GB" sz="1800" dirty="0" smtClean="0"/>
              <a:t>, </a:t>
            </a:r>
            <a:r>
              <a:rPr lang="en-GB" sz="1600" dirty="0" smtClean="0"/>
              <a:t>while keeping Application Protocol quality and integration in STEP Enhanced Architecture</a:t>
            </a:r>
            <a:endParaRPr lang="en-GB" sz="18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 smtClean="0"/>
              <a:t>« Scenario 1 » is the objective – see next slide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b="1" dirty="0" smtClean="0"/>
              <a:t>Strong benefits expected </a:t>
            </a:r>
            <a:r>
              <a:rPr lang="en-GB" sz="1800" dirty="0" smtClean="0"/>
              <a:t>from PLCS integration in STEP Enhanced Architecture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 smtClean="0"/>
              <a:t>Business: </a:t>
            </a:r>
            <a:r>
              <a:rPr lang="en-GB" sz="1600" dirty="0" smtClean="0"/>
              <a:t>interoperability through life, overarching standard for ILS</a:t>
            </a:r>
            <a:endParaRPr lang="en-GB" sz="1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 smtClean="0"/>
              <a:t>Technical: </a:t>
            </a:r>
            <a:r>
              <a:rPr lang="en-GB" sz="1600" dirty="0" smtClean="0"/>
              <a:t>significant increase in quality and agility </a:t>
            </a:r>
            <a:r>
              <a:rPr lang="en-GB" sz="1600" dirty="0" smtClean="0"/>
              <a:t>for future STEP AP editions.</a:t>
            </a:r>
            <a:endParaRPr lang="en-GB" sz="16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 smtClean="0"/>
              <a:t>Meeting plan includes: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14-15 June Workshop in Toulouse (</a:t>
            </a:r>
            <a:r>
              <a:rPr lang="en-GB" sz="1600" dirty="0" err="1" smtClean="0"/>
              <a:t>AFNeT</a:t>
            </a:r>
            <a:r>
              <a:rPr lang="en-GB" sz="1600" dirty="0" smtClean="0"/>
              <a:t> Offsite and LOTAR)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Meeting with LOGSA on SAE GEIA-0007 – AP239 ed3 – Huntsville, 4-5 September?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Meeting at PDES Offsite – Jacksonville, 5-7 September</a:t>
            </a:r>
            <a:r>
              <a:rPr lang="en-GB" sz="1600" dirty="0" smtClean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800" b="1" dirty="0" smtClean="0"/>
              <a:t>PDES, Inc. expected to provide resources to support this work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2666444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5421" y="61288"/>
            <a:ext cx="8903781" cy="472813"/>
          </a:xfrm>
        </p:spPr>
        <p:txBody>
          <a:bodyPr/>
          <a:lstStyle/>
          <a:p>
            <a:r>
              <a:rPr lang="en-US" dirty="0"/>
              <a:t>Initial proposal </a:t>
            </a:r>
            <a:r>
              <a:rPr lang="en-US" sz="1800" dirty="0"/>
              <a:t>(as discussed at Steering Committee </a:t>
            </a:r>
            <a:r>
              <a:rPr lang="en-US" sz="1800" dirty="0" err="1"/>
              <a:t>Mtg</a:t>
            </a:r>
            <a:r>
              <a:rPr lang="en-US" sz="1800" dirty="0"/>
              <a:t>, 16 Jan.)</a:t>
            </a:r>
            <a:endParaRPr lang="en-US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168740"/>
              </p:ext>
            </p:extLst>
          </p:nvPr>
        </p:nvGraphicFramePr>
        <p:xfrm>
          <a:off x="451945" y="997744"/>
          <a:ext cx="9270124" cy="4644390"/>
        </p:xfrm>
        <a:graphic>
          <a:graphicData uri="http://schemas.openxmlformats.org/drawingml/2006/table">
            <a:tbl>
              <a:tblPr/>
              <a:tblGrid>
                <a:gridCol w="1632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06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29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83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260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81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Deliverables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Scenario 1: </a:t>
                      </a:r>
                      <a:br>
                        <a:rPr lang="en-GB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Minimum work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Scenario 2</a:t>
                      </a:r>
                      <a:br>
                        <a:rPr lang="en-GB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Scenario 1 + increased compatibility/ mapping with ILS Spec.(*)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2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scope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PLCS-specific scope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scope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PLCS-specific scope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Activity Model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Same as AP239 ed1</a:t>
                      </a:r>
                      <a:r>
                        <a:rPr lang="en-GB" sz="11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(=ed2)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(in </a:t>
                      </a:r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SysML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Updated Activity model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 line with ILS Spec. processes</a:t>
                      </a:r>
                      <a:b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(in </a:t>
                      </a:r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SysML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Activity =&gt; Concept.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mapping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Partial (illustrative) mapping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Conceptual Model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Identifical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 OASIS PLCS Concept model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PLCS Concept model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high-level view of the Domain Model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Concept.=&gt; Domain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mapping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Partial mapping (e.g. templates)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Domain Model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Based on Core model (limited to PLCS scope) with limited updates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Domain model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compatible with ILS Spec. requirements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Domain =&gt; Core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Mapping (in </a:t>
                      </a:r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SysML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parametric diagrams)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Mapping (in </a:t>
                      </a:r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SysML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parametric diagrams)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Model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Harmonized with AP242 ed2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Minimum activity to integrate PLCS PSM-specific CTCs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Harmonized with AP242 ed2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Based on PLCS PSM-specific CTCs </a:t>
                      </a:r>
                      <a:r>
                        <a:rPr lang="en-GB" sz="11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with ILS enhancements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=&gt; ARM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Mapping (in </a:t>
                      </a:r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SysML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parametric diagrams)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Mapping (in </a:t>
                      </a:r>
                      <a:r>
                        <a:rPr lang="en-GB" sz="11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SysML</a:t>
                      </a: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parametric diagrams)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SMRL V10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SMRL V10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ARM =&gt; AIM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Mapping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Mapping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Usage Guide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Usage Guide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First version of Usage Guide (Bike use case)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Pilots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pilot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Analysis of existing PLCS implementations and feasibility of moving to ed3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526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(*) AIA-ASD S-Series Specs and SAE GEIA STD-0007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615837" y="5924074"/>
            <a:ext cx="910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accent2">
                    <a:lumMod val="50000"/>
                  </a:schemeClr>
                </a:solidFill>
                <a:sym typeface="Wingdings" panose="05000000000000000000" pitchFamily="2" charset="2"/>
              </a:rPr>
              <a:t> For detailed description of the scenarios s</a:t>
            </a:r>
            <a:r>
              <a:rPr lang="en-GB" sz="1200" b="1" dirty="0">
                <a:solidFill>
                  <a:schemeClr val="accent2">
                    <a:lumMod val="50000"/>
                  </a:schemeClr>
                </a:solidFill>
              </a:rPr>
              <a:t>ee “Proposed scenarios for AP239 ed3 DIS, V1.3, 11 January 2018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106386" y="930729"/>
            <a:ext cx="3584121" cy="4563835"/>
          </a:xfrm>
          <a:prstGeom prst="rect">
            <a:avLst/>
          </a:prstGeom>
          <a:noFill/>
          <a:ln w="76200">
            <a:headEnd type="none" w="med" len="med"/>
            <a:tailEnd type="triangl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fr-FR" sz="1900" b="0" i="0" u="none" strike="noStrike" cap="none" normalizeH="0" baseline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32910" y="617444"/>
            <a:ext cx="37555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accent2">
                    <a:lumMod val="75000"/>
                  </a:schemeClr>
                </a:solidFill>
              </a:rPr>
              <a:t>Preferred scenario, now identified as 2018 target</a:t>
            </a:r>
          </a:p>
        </p:txBody>
      </p:sp>
    </p:spTree>
    <p:extLst>
      <p:ext uri="{BB962C8B-B14F-4D97-AF65-F5344CB8AC3E}">
        <p14:creationId xmlns:p14="http://schemas.microsoft.com/office/powerpoint/2010/main" val="2340453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Consequences if AP239 ed3 project is cancelled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95300" y="999119"/>
            <a:ext cx="8915400" cy="4920215"/>
          </a:xfrm>
        </p:spPr>
        <p:txBody>
          <a:bodyPr/>
          <a:lstStyle/>
          <a:p>
            <a:pPr marL="0" indent="0"/>
            <a:r>
              <a:rPr lang="en-GB" sz="1400" b="1" dirty="0"/>
              <a:t>Strategic Objectives: SO</a:t>
            </a:r>
          </a:p>
          <a:p>
            <a:pPr marL="239713" indent="-239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b="1" dirty="0"/>
              <a:t>SO1: Scope </a:t>
            </a:r>
            <a:r>
              <a:rPr lang="en-GB" sz="1400" b="1" dirty="0" smtClean="0"/>
              <a:t>ISO AP239 </a:t>
            </a:r>
            <a:r>
              <a:rPr lang="en-GB" sz="1400" b="1" dirty="0"/>
              <a:t>ed3 to both PLCS and </a:t>
            </a:r>
            <a:r>
              <a:rPr lang="en-GB" sz="1400" b="1" dirty="0" smtClean="0"/>
              <a:t>integrated Logistic Support (ILS)</a:t>
            </a:r>
            <a:endParaRPr lang="en-GB" sz="1400" b="1" dirty="0"/>
          </a:p>
          <a:p>
            <a:pPr marL="631825" lvl="1" indent="-292100">
              <a:buFont typeface="Arial" panose="020B0604020202020204" pitchFamily="34" charset="0"/>
              <a:buChar char="•"/>
            </a:pPr>
            <a:r>
              <a:rPr lang="en-GB" sz="1200" b="1" dirty="0"/>
              <a:t>Inadequate convergence </a:t>
            </a:r>
            <a:r>
              <a:rPr lang="en-GB" sz="1200" dirty="0"/>
              <a:t>of STEP AP239 ed2 </a:t>
            </a:r>
            <a:r>
              <a:rPr lang="en-GB" sz="1200" dirty="0" smtClean="0"/>
              <a:t>and </a:t>
            </a:r>
            <a:r>
              <a:rPr lang="en-GB" sz="1200" dirty="0"/>
              <a:t>OASIS PLCS PSM</a:t>
            </a:r>
            <a:br>
              <a:rPr lang="en-GB" sz="1200" dirty="0"/>
            </a:br>
            <a:r>
              <a:rPr lang="en-GB" sz="1200" dirty="0">
                <a:sym typeface="Wingdings" panose="05000000000000000000" pitchFamily="2" charset="2"/>
              </a:rPr>
              <a:t> </a:t>
            </a:r>
            <a:r>
              <a:rPr lang="en-GB" sz="1200" dirty="0"/>
              <a:t>Increased / shifted risk for the future of PLCS</a:t>
            </a:r>
          </a:p>
          <a:p>
            <a:pPr marL="239713" indent="-239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b="1" dirty="0"/>
              <a:t>SO2: Harmonize </a:t>
            </a:r>
            <a:r>
              <a:rPr lang="en-GB" sz="1400" b="1" dirty="0" smtClean="0"/>
              <a:t>ISO Modular Application Protocols for interoperability:</a:t>
            </a:r>
            <a:endParaRPr lang="en-GB" sz="1400" b="1" dirty="0"/>
          </a:p>
          <a:p>
            <a:pPr marL="631825" lvl="1" indent="-292100">
              <a:buFont typeface="Arial" panose="020B0604020202020204" pitchFamily="34" charset="0"/>
              <a:buChar char="•"/>
            </a:pPr>
            <a:r>
              <a:rPr lang="en-GB" sz="1200" b="1" dirty="0"/>
              <a:t>Partial harmonization </a:t>
            </a:r>
            <a:r>
              <a:rPr lang="en-GB" sz="1200" dirty="0"/>
              <a:t>of AP242 ed2 and AP239/PLCS,:</a:t>
            </a:r>
            <a:br>
              <a:rPr lang="en-GB" sz="1200" dirty="0"/>
            </a:br>
            <a:r>
              <a:rPr lang="en-GB" sz="1200" dirty="0"/>
              <a:t> </a:t>
            </a:r>
            <a:r>
              <a:rPr lang="en-GB" sz="1200" dirty="0">
                <a:sym typeface="Wingdings" panose="05000000000000000000" pitchFamily="2" charset="2"/>
              </a:rPr>
              <a:t></a:t>
            </a:r>
            <a:r>
              <a:rPr lang="en-GB" sz="1200" dirty="0"/>
              <a:t> benefits of STEP enhanced architecture not reached</a:t>
            </a:r>
          </a:p>
          <a:p>
            <a:pPr marL="631825" lvl="1" indent="-292100">
              <a:buFont typeface="Arial" panose="020B0604020202020204" pitchFamily="34" charset="0"/>
              <a:buChar char="•"/>
            </a:pPr>
            <a:r>
              <a:rPr lang="en-GB" sz="1200" b="1" dirty="0"/>
              <a:t>Incomplete harmonized</a:t>
            </a:r>
            <a:r>
              <a:rPr lang="en-GB" sz="1200" dirty="0"/>
              <a:t> STEP standard for the development of future PLM web services</a:t>
            </a:r>
          </a:p>
          <a:p>
            <a:pPr marL="239713" indent="-239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b="1" dirty="0"/>
              <a:t>SO3: </a:t>
            </a:r>
            <a:r>
              <a:rPr lang="en-GB" sz="1400" b="1" dirty="0" smtClean="0"/>
              <a:t>Enable new linked-data use cases</a:t>
            </a:r>
            <a:endParaRPr lang="en-GB" sz="1400" b="1" dirty="0"/>
          </a:p>
          <a:p>
            <a:pPr marL="631825" lvl="1" indent="-309563">
              <a:buFont typeface="Arial" panose="020B0604020202020204" pitchFamily="34" charset="0"/>
              <a:buChar char="•"/>
            </a:pPr>
            <a:r>
              <a:rPr lang="en-GB" sz="1200" b="1" dirty="0"/>
              <a:t>ISO </a:t>
            </a:r>
            <a:r>
              <a:rPr lang="en-GB" sz="1200" b="1" dirty="0" err="1"/>
              <a:t>MoSSEC</a:t>
            </a:r>
            <a:r>
              <a:rPr lang="en-GB" sz="1200" b="1" dirty="0"/>
              <a:t> ed1 </a:t>
            </a:r>
            <a:r>
              <a:rPr lang="en-GB" sz="1200" dirty="0"/>
              <a:t>will not have ISO </a:t>
            </a:r>
            <a:r>
              <a:rPr lang="en-GB" sz="1200" dirty="0" smtClean="0"/>
              <a:t>PLCS data model to </a:t>
            </a:r>
            <a:r>
              <a:rPr lang="en-GB" sz="1200" dirty="0"/>
              <a:t>map to.</a:t>
            </a:r>
          </a:p>
          <a:p>
            <a:pPr marL="239713" indent="-239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b="1" dirty="0"/>
              <a:t>SO4: </a:t>
            </a:r>
            <a:r>
              <a:rPr lang="en-GB" sz="1400" b="1" dirty="0" smtClean="0"/>
              <a:t>pre-qualify STEP interface implementations</a:t>
            </a:r>
            <a:endParaRPr lang="en-GB" sz="1400" b="1" dirty="0"/>
          </a:p>
          <a:p>
            <a:pPr marL="631825" lvl="1" indent="-309563">
              <a:buFont typeface="Arial" panose="020B0604020202020204" pitchFamily="34" charset="0"/>
              <a:buChar char="•"/>
            </a:pPr>
            <a:r>
              <a:rPr lang="en-GB" sz="1200" b="1" dirty="0"/>
              <a:t>PDM </a:t>
            </a:r>
            <a:r>
              <a:rPr lang="en-GB" sz="1200" b="1" dirty="0" smtClean="0"/>
              <a:t>Implementer Forum </a:t>
            </a:r>
            <a:r>
              <a:rPr lang="en-GB" sz="1200" dirty="0"/>
              <a:t>will be based on AP242 ed1 &amp; ed2 instead of AP239 ed3 until future </a:t>
            </a:r>
            <a:r>
              <a:rPr lang="en-GB" sz="1200" dirty="0" err="1"/>
              <a:t>stds</a:t>
            </a:r>
            <a:r>
              <a:rPr lang="en-GB" sz="1200" dirty="0"/>
              <a:t> support</a:t>
            </a:r>
          </a:p>
          <a:p>
            <a:pPr marL="631825" lvl="1" indent="-309563">
              <a:buFont typeface="Arial" panose="020B0604020202020204" pitchFamily="34" charset="0"/>
              <a:buChar char="•"/>
            </a:pPr>
            <a:r>
              <a:rPr lang="en-GB" sz="1200" b="1" dirty="0"/>
              <a:t>Dormancy of LOTAR PDM WG </a:t>
            </a:r>
            <a:r>
              <a:rPr lang="en-GB" sz="1200" dirty="0"/>
              <a:t>in 2018 – 2019 as they have dependencies on AP239 ed3 and will be forced to rely on AP242 information model</a:t>
            </a:r>
          </a:p>
          <a:p>
            <a:pPr marL="239713" indent="-239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b="1" dirty="0"/>
              <a:t>SO5: Support </a:t>
            </a:r>
            <a:r>
              <a:rPr lang="en-GB" sz="1400" b="1" dirty="0" smtClean="0"/>
              <a:t>Aerospace and </a:t>
            </a:r>
            <a:r>
              <a:rPr lang="en-GB" sz="1400" b="1" dirty="0" err="1" smtClean="0"/>
              <a:t>Defense</a:t>
            </a:r>
            <a:r>
              <a:rPr lang="en-GB" sz="1400" b="1" dirty="0"/>
              <a:t> </a:t>
            </a:r>
            <a:r>
              <a:rPr lang="en-GB" sz="1400" b="1" dirty="0" smtClean="0"/>
              <a:t>Stakeholder Business Requirements</a:t>
            </a:r>
            <a:r>
              <a:rPr lang="en-GB" sz="1400" b="1" dirty="0"/>
              <a:t>:</a:t>
            </a:r>
          </a:p>
          <a:p>
            <a:pPr marL="631825" lvl="1" indent="-309563">
              <a:buFont typeface="Arial" panose="020B0604020202020204" pitchFamily="34" charset="0"/>
              <a:buChar char="•"/>
            </a:pPr>
            <a:r>
              <a:rPr lang="en-GB" sz="1200" b="1" dirty="0"/>
              <a:t>Increased complexity for future recommendations </a:t>
            </a:r>
            <a:r>
              <a:rPr lang="en-GB" sz="1200" dirty="0"/>
              <a:t>of STEP standards from the A&amp;D PLM AG for PDM-CM (Multi View, Global </a:t>
            </a:r>
            <a:r>
              <a:rPr lang="en-GB" sz="1200" dirty="0" err="1"/>
              <a:t>Collab</a:t>
            </a:r>
            <a:r>
              <a:rPr lang="en-GB" sz="1200" dirty="0"/>
              <a:t>.) </a:t>
            </a:r>
          </a:p>
          <a:p>
            <a:pPr marL="239713" indent="-239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SO6: Support Government Data Delivery:</a:t>
            </a:r>
          </a:p>
          <a:p>
            <a:pPr marL="631825" lvl="1" indent="-309563">
              <a:buFont typeface="Arial" panose="020B0604020202020204" pitchFamily="34" charset="0"/>
              <a:buChar char="•"/>
            </a:pPr>
            <a:r>
              <a:rPr lang="en-US" sz="1200" b="1" dirty="0"/>
              <a:t>No available standard </a:t>
            </a:r>
            <a:r>
              <a:rPr lang="en-US" sz="1200" dirty="0"/>
              <a:t>to use within contracts asking for PLCS information (as being used by two defense ministries at present)</a:t>
            </a:r>
            <a:endParaRPr lang="en-GB" sz="12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79" y="1629931"/>
            <a:ext cx="272565" cy="27074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6" y="2396117"/>
            <a:ext cx="272565" cy="27074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6" y="2785182"/>
            <a:ext cx="272565" cy="27074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5" y="3331769"/>
            <a:ext cx="272565" cy="27074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4" y="3898623"/>
            <a:ext cx="272565" cy="27074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3" y="4233329"/>
            <a:ext cx="272565" cy="27074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2" y="4983518"/>
            <a:ext cx="272565" cy="27074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2" y="5737366"/>
            <a:ext cx="272565" cy="27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775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2010" y="407989"/>
            <a:ext cx="8903781" cy="472813"/>
          </a:xfrm>
        </p:spPr>
        <p:txBody>
          <a:bodyPr/>
          <a:lstStyle/>
          <a:p>
            <a:r>
              <a:rPr lang="en-US" noProof="1"/>
              <a:t>Next Steps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0119" y="1046459"/>
            <a:ext cx="8915400" cy="4920215"/>
          </a:xfrm>
        </p:spPr>
        <p:txBody>
          <a:bodyPr/>
          <a:lstStyle/>
          <a:p>
            <a:pPr marL="6350" indent="-6350"/>
            <a:r>
              <a:rPr lang="en-US" sz="2000" b="1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Interested PDES, Inc. Member Companies: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Identify resources with appropriate Skill Sets within your company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Agree in priniciple to satisfy the request for resources by </a:t>
            </a:r>
            <a:r>
              <a:rPr lang="en-US" sz="1800" noProof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next PDES</a:t>
            </a:r>
            <a:r>
              <a:rPr lang="en-US" sz="1800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Inc. </a:t>
            </a:r>
            <a:r>
              <a:rPr lang="en-US" sz="1800" noProof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Board, May </a:t>
            </a:r>
            <a:r>
              <a:rPr lang="en-US" sz="1800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Commit resources and P-Days by May 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noProof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Allocate resources to support the contracted DIS development tasks by Aug 1</a:t>
            </a:r>
            <a:r>
              <a:rPr lang="en-US" sz="1800" noProof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noProof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/>
            <a:r>
              <a:rPr lang="en-US" sz="2000" b="1" noProof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Non-PDES, Inc. member organizations are also invited to join this work!</a:t>
            </a:r>
            <a:endParaRPr lang="en-US" sz="2000" b="1" noProof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noProof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MoDs, Aeronautical companies and IT vendors interested in PLCS.</a:t>
            </a:r>
            <a:endParaRPr lang="en-US" sz="1800" noProof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1800" noProof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1600" noProof="1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751386"/>
      </p:ext>
    </p:extLst>
  </p:cSld>
  <p:clrMapOvr>
    <a:masterClrMapping/>
  </p:clrMapOvr>
</p:sld>
</file>

<file path=ppt/theme/theme1.xml><?xml version="1.0" encoding="utf-8"?>
<a:theme xmlns:a="http://schemas.openxmlformats.org/drawingml/2006/main" name="AECMA">
  <a:themeElements>
    <a:clrScheme name="">
      <a:dk1>
        <a:srgbClr val="000000"/>
      </a:dk1>
      <a:lt1>
        <a:srgbClr val="FFFFFF"/>
      </a:lt1>
      <a:dk2>
        <a:srgbClr val="0052BA"/>
      </a:dk2>
      <a:lt2>
        <a:srgbClr val="DDDDDD"/>
      </a:lt2>
      <a:accent1>
        <a:srgbClr val="99CCFF"/>
      </a:accent1>
      <a:accent2>
        <a:srgbClr val="3333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2D2DE7"/>
      </a:accent6>
      <a:hlink>
        <a:srgbClr val="FF9933"/>
      </a:hlink>
      <a:folHlink>
        <a:srgbClr val="4D4D4D"/>
      </a:folHlink>
    </a:clrScheme>
    <a:fontScheme name="AEC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90000"/>
          <a:buFont typeface="Monotype Sorts" pitchFamily="2" charset="2"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90000"/>
          <a:buFont typeface="Monotype Sorts" pitchFamily="2" charset="2"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AEC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EC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Office\Templates\AECMA.pot</Template>
  <TotalTime>0</TotalTime>
  <Words>813</Words>
  <Application>Microsoft Office PowerPoint</Application>
  <PresentationFormat>Format A4 (210 x 297 mm)</PresentationFormat>
  <Paragraphs>162</Paragraphs>
  <Slides>9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Arial</vt:lpstr>
      <vt:lpstr>Calibri</vt:lpstr>
      <vt:lpstr>Monotype Sorts</vt:lpstr>
      <vt:lpstr>Times New Roman</vt:lpstr>
      <vt:lpstr>Verdana</vt:lpstr>
      <vt:lpstr>Wingdings</vt:lpstr>
      <vt:lpstr>AECMA</vt:lpstr>
      <vt:lpstr>Présentation PowerPoint</vt:lpstr>
      <vt:lpstr>Key objective for the A&amp;D industry: To enable the digital thread: Design / Simulation &lt;=&gt; Manufacturing &lt;=&gt; Support  </vt:lpstr>
      <vt:lpstr>2 targets in 2018</vt:lpstr>
      <vt:lpstr>Harmonization status </vt:lpstr>
      <vt:lpstr>STEP Core Technical Capabilities used by AP242 ed2 and AP239 ed3</vt:lpstr>
      <vt:lpstr>AP239 ed3 project progress </vt:lpstr>
      <vt:lpstr>Initial proposal (as discussed at Steering Committee Mtg, 16 Jan.)</vt:lpstr>
      <vt:lpstr>Consequences if AP239 ed3 project is cancelled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DC</dc:creator>
  <cp:lastModifiedBy>BAUDIER, Yves</cp:lastModifiedBy>
  <cp:revision>1007</cp:revision>
  <cp:lastPrinted>2014-04-10T09:14:40Z</cp:lastPrinted>
  <dcterms:created xsi:type="dcterms:W3CDTF">1999-01-06T11:33:51Z</dcterms:created>
  <dcterms:modified xsi:type="dcterms:W3CDTF">2018-04-25T10:04:33Z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197800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D5.0.2</vt:lpwstr>
  </property>
  <property fmtid="{D5CDD505-2E9C-101B-9397-08002B2CF9AE}" pid="5" name="_NewReviewCycle">
    <vt:lpwstr/>
  </property>
  <property fmtid="{D5CDD505-2E9C-101B-9397-08002B2CF9AE}" pid="6" name="_AdHocReviewCycleID">
    <vt:i4>1576427740</vt:i4>
  </property>
  <property fmtid="{D5CDD505-2E9C-101B-9397-08002B2CF9AE}" pid="7" name="_EmailSubject">
    <vt:lpwstr> Minutes of ISO STEP AP239 ed3 Steering Committee, 13 March 2018</vt:lpwstr>
  </property>
  <property fmtid="{D5CDD505-2E9C-101B-9397-08002B2CF9AE}" pid="8" name="_AuthorEmail">
    <vt:lpwstr>yves.baudier@airbus.com</vt:lpwstr>
  </property>
  <property fmtid="{D5CDD505-2E9C-101B-9397-08002B2CF9AE}" pid="9" name="_AuthorEmailDisplayName">
    <vt:lpwstr>BAUDIER, Yves</vt:lpwstr>
  </property>
</Properties>
</file>